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2" r:id="rId8"/>
    <p:sldId id="264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8693CA-955C-45FF-B499-7B6A5D4A3AAA}" v="14" dt="2024-04-04T15:48:36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fonso Nieto Garcia" userId="539fa5fee9cbe87b" providerId="LiveId" clId="{B98693CA-955C-45FF-B499-7B6A5D4A3AAA}"/>
    <pc:docChg chg="custSel addSld delSld modSld sldOrd">
      <pc:chgData name="Alfonso Nieto Garcia" userId="539fa5fee9cbe87b" providerId="LiveId" clId="{B98693CA-955C-45FF-B499-7B6A5D4A3AAA}" dt="2024-04-04T15:48:43.712" v="197" actId="20577"/>
      <pc:docMkLst>
        <pc:docMk/>
      </pc:docMkLst>
      <pc:sldChg chg="addSp modSp mod">
        <pc:chgData name="Alfonso Nieto Garcia" userId="539fa5fee9cbe87b" providerId="LiveId" clId="{B98693CA-955C-45FF-B499-7B6A5D4A3AAA}" dt="2024-04-04T15:48:43.712" v="197" actId="20577"/>
        <pc:sldMkLst>
          <pc:docMk/>
          <pc:sldMk cId="883645734" sldId="262"/>
        </pc:sldMkLst>
        <pc:spChg chg="add mod">
          <ac:chgData name="Alfonso Nieto Garcia" userId="539fa5fee9cbe87b" providerId="LiveId" clId="{B98693CA-955C-45FF-B499-7B6A5D4A3AAA}" dt="2024-04-04T15:42:56.129" v="154" actId="1076"/>
          <ac:spMkLst>
            <pc:docMk/>
            <pc:sldMk cId="883645734" sldId="262"/>
            <ac:spMk id="3" creationId="{E45CF853-5B8C-BE9B-C2AA-88AE57B54A3D}"/>
          </ac:spMkLst>
        </pc:spChg>
        <pc:spChg chg="add mod">
          <ac:chgData name="Alfonso Nieto Garcia" userId="539fa5fee9cbe87b" providerId="LiveId" clId="{B98693CA-955C-45FF-B499-7B6A5D4A3AAA}" dt="2024-04-04T15:46:41.479" v="173" actId="113"/>
          <ac:spMkLst>
            <pc:docMk/>
            <pc:sldMk cId="883645734" sldId="262"/>
            <ac:spMk id="4" creationId="{6ECB144B-EEC6-2B1E-E252-C0392DB429E1}"/>
          </ac:spMkLst>
        </pc:spChg>
        <pc:spChg chg="add mod">
          <ac:chgData name="Alfonso Nieto Garcia" userId="539fa5fee9cbe87b" providerId="LiveId" clId="{B98693CA-955C-45FF-B499-7B6A5D4A3AAA}" dt="2024-04-04T15:47:55.514" v="193" actId="255"/>
          <ac:spMkLst>
            <pc:docMk/>
            <pc:sldMk cId="883645734" sldId="262"/>
            <ac:spMk id="6" creationId="{4A7C26C1-4576-8BA7-C34E-2A7066D01C70}"/>
          </ac:spMkLst>
        </pc:spChg>
        <pc:spChg chg="add mod">
          <ac:chgData name="Alfonso Nieto Garcia" userId="539fa5fee9cbe87b" providerId="LiveId" clId="{B98693CA-955C-45FF-B499-7B6A5D4A3AAA}" dt="2024-04-04T15:48:43.712" v="197" actId="20577"/>
          <ac:spMkLst>
            <pc:docMk/>
            <pc:sldMk cId="883645734" sldId="262"/>
            <ac:spMk id="7" creationId="{DE1D320D-E2E5-60ED-22CB-31FCE410C194}"/>
          </ac:spMkLst>
        </pc:spChg>
      </pc:sldChg>
      <pc:sldChg chg="addSp delSp modSp new del mod ord">
        <pc:chgData name="Alfonso Nieto Garcia" userId="539fa5fee9cbe87b" providerId="LiveId" clId="{B98693CA-955C-45FF-B499-7B6A5D4A3AAA}" dt="2024-04-04T15:40:58.995" v="51" actId="47"/>
        <pc:sldMkLst>
          <pc:docMk/>
          <pc:sldMk cId="3599376400" sldId="265"/>
        </pc:sldMkLst>
        <pc:spChg chg="del">
          <ac:chgData name="Alfonso Nieto Garcia" userId="539fa5fee9cbe87b" providerId="LiveId" clId="{B98693CA-955C-45FF-B499-7B6A5D4A3AAA}" dt="2024-04-04T13:09:45.718" v="3" actId="478"/>
          <ac:spMkLst>
            <pc:docMk/>
            <pc:sldMk cId="3599376400" sldId="265"/>
            <ac:spMk id="3" creationId="{4EE0571C-0EAA-6A5B-0AEC-371724B54B32}"/>
          </ac:spMkLst>
        </pc:spChg>
        <pc:graphicFrameChg chg="add del mod">
          <ac:chgData name="Alfonso Nieto Garcia" userId="539fa5fee9cbe87b" providerId="LiveId" clId="{B98693CA-955C-45FF-B499-7B6A5D4A3AAA}" dt="2024-04-04T13:32:07.203" v="17" actId="478"/>
          <ac:graphicFrameMkLst>
            <pc:docMk/>
            <pc:sldMk cId="3599376400" sldId="265"/>
            <ac:graphicFrameMk id="4" creationId="{889E992D-1D9C-2AE6-7702-77442D0CB773}"/>
          </ac:graphicFrameMkLst>
        </pc:graphicFrameChg>
        <pc:graphicFrameChg chg="add mod">
          <ac:chgData name="Alfonso Nieto Garcia" userId="539fa5fee9cbe87b" providerId="LiveId" clId="{B98693CA-955C-45FF-B499-7B6A5D4A3AAA}" dt="2024-04-04T13:33:03.348" v="33" actId="14100"/>
          <ac:graphicFrameMkLst>
            <pc:docMk/>
            <pc:sldMk cId="3599376400" sldId="265"/>
            <ac:graphicFrameMk id="5" creationId="{12D2F788-CD89-2028-5A42-040B2DCCBBFA}"/>
          </ac:graphicFrameMkLst>
        </pc:graphicFrameChg>
        <pc:graphicFrameChg chg="add mod">
          <ac:chgData name="Alfonso Nieto Garcia" userId="539fa5fee9cbe87b" providerId="LiveId" clId="{B98693CA-955C-45FF-B499-7B6A5D4A3AAA}" dt="2024-04-04T13:38:48.015" v="49" actId="1076"/>
          <ac:graphicFrameMkLst>
            <pc:docMk/>
            <pc:sldMk cId="3599376400" sldId="265"/>
            <ac:graphicFrameMk id="6" creationId="{E6BC18B5-6B5B-44B2-AB63-9FC383D8F18B}"/>
          </ac:graphicFrameMkLst>
        </pc:graphicFrameChg>
        <pc:graphicFrameChg chg="add mod">
          <ac:chgData name="Alfonso Nieto Garcia" userId="539fa5fee9cbe87b" providerId="LiveId" clId="{B98693CA-955C-45FF-B499-7B6A5D4A3AAA}" dt="2024-04-04T13:38:54.781" v="50" actId="1076"/>
          <ac:graphicFrameMkLst>
            <pc:docMk/>
            <pc:sldMk cId="3599376400" sldId="265"/>
            <ac:graphicFrameMk id="7" creationId="{6C9A9B2F-0B65-4595-97F1-95226BA1DE5B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dk1">
                <a:tint val="88500"/>
              </a:schemeClr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Hoja2!$A$10:$A$12</c:f>
              <c:strCache>
                <c:ptCount val="3"/>
                <c:pt idx="0">
                  <c:v>Firts</c:v>
                </c:pt>
                <c:pt idx="1">
                  <c:v>Second</c:v>
                </c:pt>
                <c:pt idx="2">
                  <c:v>Third</c:v>
                </c:pt>
              </c:strCache>
            </c:strRef>
          </c:cat>
          <c:val>
            <c:numRef>
              <c:f>Hoja2!$B$10:$B$12</c:f>
              <c:numCache>
                <c:formatCode>0%</c:formatCode>
                <c:ptCount val="3"/>
                <c:pt idx="0">
                  <c:v>0.35289999999999999</c:v>
                </c:pt>
                <c:pt idx="1">
                  <c:v>0.08</c:v>
                </c:pt>
                <c:pt idx="2">
                  <c:v>0.1191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61-48ED-B5EA-10760782192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86353992"/>
        <c:axId val="886354352"/>
      </c:barChart>
      <c:catAx>
        <c:axId val="886353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886354352"/>
        <c:crosses val="autoZero"/>
        <c:auto val="1"/>
        <c:lblAlgn val="ctr"/>
        <c:lblOffset val="100"/>
        <c:noMultiLvlLbl val="0"/>
      </c:catAx>
      <c:valAx>
        <c:axId val="88635435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886353992"/>
        <c:crosses val="autoZero"/>
        <c:crossBetween val="between"/>
      </c:valAx>
      <c:spPr>
        <a:noFill/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dk1">
                <a:tint val="88500"/>
              </a:schemeClr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Hoja2!$A$17:$A$19</c:f>
              <c:strCache>
                <c:ptCount val="3"/>
                <c:pt idx="0">
                  <c:v>Firts</c:v>
                </c:pt>
                <c:pt idx="1">
                  <c:v>Second</c:v>
                </c:pt>
                <c:pt idx="2">
                  <c:v>Third</c:v>
                </c:pt>
              </c:strCache>
            </c:strRef>
          </c:cat>
          <c:val>
            <c:numRef>
              <c:f>Hoja2!$B$17:$B$19</c:f>
              <c:numCache>
                <c:formatCode>0%</c:formatCode>
                <c:ptCount val="3"/>
                <c:pt idx="0">
                  <c:v>7.2289000000000006E-2</c:v>
                </c:pt>
                <c:pt idx="1">
                  <c:v>0.22891600000000001</c:v>
                </c:pt>
                <c:pt idx="2">
                  <c:v>0.69879500000000005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FA-4486-A375-27A1860EF9D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90699512"/>
        <c:axId val="890696632"/>
      </c:barChart>
      <c:catAx>
        <c:axId val="890699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890696632"/>
        <c:crosses val="autoZero"/>
        <c:auto val="1"/>
        <c:lblAlgn val="ctr"/>
        <c:lblOffset val="100"/>
        <c:noMultiLvlLbl val="0"/>
      </c:catAx>
      <c:valAx>
        <c:axId val="89069663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89069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dk1">
                <a:tint val="88500"/>
              </a:schemeClr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Hoja2!$A$24:$A$26</c:f>
              <c:strCache>
                <c:ptCount val="3"/>
                <c:pt idx="0">
                  <c:v>Firts</c:v>
                </c:pt>
                <c:pt idx="1">
                  <c:v>Second</c:v>
                </c:pt>
                <c:pt idx="2">
                  <c:v>Third</c:v>
                </c:pt>
              </c:strCache>
            </c:strRef>
          </c:cat>
          <c:val>
            <c:numRef>
              <c:f>Hoja2!$B$24:$B$26</c:f>
              <c:numCache>
                <c:formatCode>0%</c:formatCode>
                <c:ptCount val="3"/>
                <c:pt idx="0">
                  <c:v>0.33579300000000001</c:v>
                </c:pt>
                <c:pt idx="1">
                  <c:v>0.24354200000000001</c:v>
                </c:pt>
                <c:pt idx="2">
                  <c:v>0.42066399999999998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75-423B-B7FF-16C6589A049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14047712"/>
        <c:axId val="614046272"/>
      </c:barChart>
      <c:catAx>
        <c:axId val="614047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614046272"/>
        <c:crosses val="autoZero"/>
        <c:auto val="1"/>
        <c:lblAlgn val="ctr"/>
        <c:lblOffset val="100"/>
        <c:noMultiLvlLbl val="0"/>
      </c:catAx>
      <c:valAx>
        <c:axId val="6140462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614047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9B7D9F-0159-D954-5EA5-22A6B60E8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FEC83-BF2A-9E6C-AA52-E7DE56D85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C7B270-3DCD-E3E3-0C53-D4AB611D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7FBC00-14D2-B857-6E2E-8769DF690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4F2C9B-FD6E-75A1-3B00-8871715E6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0193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E4788E-A02B-6C53-38CC-30D62ED8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0E45219-7D53-9586-3BCC-7139EF16A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73F7AA-05B6-D778-CD3D-F69802C7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DB6964-8198-AE94-417D-BCA6E2874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D84B1D-6F9A-CB28-B891-616823C16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8457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9CC9E48-062F-91E7-97EB-EFDC773106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C7CAD6-8E4E-DB17-FB75-F0316EA93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BA0B61-9321-BDEF-65FC-E0720B68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6B69DE-F619-01B9-1837-C6E31954B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22B28C-1A41-907C-0B2F-31CD66CA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413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D22D10-E096-63B5-791B-7851D64F2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48343E-536E-CDC8-160A-A6FD40E4E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0A4F9A-70A6-775C-39F8-30B5197CA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6AD9D6-663B-2EE9-5874-509AAF15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01CB55-250C-A442-BC46-E4382502E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2293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A1E37-DEF8-C920-0B31-2E04B8BB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A67B92-8DE9-4CA9-7000-1552C8293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FEA0FE-09AE-D9CF-07C6-6F65C995F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50FDAD-F820-CF7C-4D54-DB695915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D662C-1F3B-1646-B542-11456BF32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877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16007-50C3-03CE-15BF-D37334C4C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17C7BD-6877-691C-D64C-E8E682B07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CACC9B-E5EC-9129-22E2-FDAB95DC0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6F1D4B-B16A-63B7-704F-766130314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4C4CF7-F096-C162-3603-F2E8D56AD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5FCAC6-7E1A-DEB0-2E2A-084CFF47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4732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B84F7-3F0E-16CB-7865-D800E9B0F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B53EE4-762D-64B7-196C-01E595519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F3FCF6-B37B-3156-8D4F-2C68C2633B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7896592-097C-EB77-34F7-9AC6FDEEF2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784E8E2-E5EC-DFCC-0072-D2B8CE2F7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4ABC958-1CD8-C7D2-3D7D-F2CED93C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0A0BF46-EF86-28C0-01A3-06A764157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CD6F16-358A-BD2A-1BE5-0FD54FB8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021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AF5286-8028-BAD6-79F1-3CC2BD437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C6BA74F-C882-FA75-EF00-3BC5034E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781750-DD82-3E64-3A5B-46150CF0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FD55E7-390C-DE1B-9FE4-1953B499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26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14549F-66B6-DDA7-A2F9-14B059432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80F0F0-7810-49A5-1176-227205D28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DFD9E2C-1AC0-21A9-E1A5-BE3213967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066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6F1CCB-31D8-FC69-EE2F-ED57085E3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4072A5-DBFE-C932-D5A9-513B32126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ADBB92B-5140-B0E4-B2AF-FDB3366DE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BD9826-636F-2F7F-67BE-DD6FB21BF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C1C726-5C00-92E3-4A67-D1B38A20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694A18-A8BE-2BAC-AF3C-776B02E35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364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415FFC-A477-2B5B-60A3-A180BE4A9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7D7D8C8-D9B1-242F-DE6A-07F42067E5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717D071-F84C-136B-1A89-05AA25112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F27CF3A-2784-2018-8935-F71345353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DB0FFF-2D1F-CA27-61A6-3525D35B5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635BAC-56C0-C9E9-195E-1A4D2C2A1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6940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70C27C-8885-32A9-A935-F149EF516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D76EBC-7D19-CC22-184E-0F94A506F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250C22-9C6A-2681-8C2E-5EFD5E8AE8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CE0E12-E988-4B54-B057-439CF0DCCB86}" type="datetimeFigureOut">
              <a:rPr lang="es-ES" smtClean="0"/>
              <a:t>04/04/2024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3F6449-6555-7F4C-AFC3-EB009C2C05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0B96D5-460F-A51B-BC4B-8CB87EBC1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5E7FCF-7C82-4B3F-86E5-7FED1E04644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198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7" Type="http://schemas.openxmlformats.org/officeDocument/2006/relationships/image" Target="../media/image16.sv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B9C67095-0A04-11FB-4E70-463DAA2DB7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F323C23-A9C6-450D-5C48-4B9852CE418B}"/>
              </a:ext>
            </a:extLst>
          </p:cNvPr>
          <p:cNvSpPr/>
          <p:nvPr/>
        </p:nvSpPr>
        <p:spPr>
          <a:xfrm>
            <a:off x="1018095" y="622169"/>
            <a:ext cx="10209229" cy="1395167"/>
          </a:xfrm>
          <a:prstGeom prst="roundRect">
            <a:avLst/>
          </a:prstGeom>
          <a:pattFill prst="pct50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 err="1">
                <a:solidFill>
                  <a:schemeClr val="tx1"/>
                </a:solidFill>
              </a:rPr>
              <a:t>Titanic</a:t>
            </a:r>
            <a:r>
              <a:rPr lang="es-ES" sz="4400" dirty="0">
                <a:solidFill>
                  <a:schemeClr val="tx1"/>
                </a:solidFill>
              </a:rPr>
              <a:t>: una triste historia</a:t>
            </a:r>
          </a:p>
        </p:txBody>
      </p:sp>
    </p:spTree>
    <p:extLst>
      <p:ext uri="{BB962C8B-B14F-4D97-AF65-F5344CB8AC3E}">
        <p14:creationId xmlns:p14="http://schemas.microsoft.com/office/powerpoint/2010/main" val="2496142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3EF15D4A-E98F-925C-FB48-E746906AC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870" y="2237079"/>
            <a:ext cx="809738" cy="69542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A30680-B910-AE13-BB1E-F977E5436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4000" dirty="0"/>
              <a:t>El </a:t>
            </a:r>
            <a:r>
              <a:rPr lang="es-ES" sz="4000" dirty="0" err="1"/>
              <a:t>titanic</a:t>
            </a:r>
            <a:r>
              <a:rPr lang="es-ES" sz="4000" dirty="0"/>
              <a:t> fue un accidente naval con una tasa de supervivencia baja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DE2115D-494D-F18D-76D1-BF95963245AB}"/>
              </a:ext>
            </a:extLst>
          </p:cNvPr>
          <p:cNvSpPr/>
          <p:nvPr/>
        </p:nvSpPr>
        <p:spPr>
          <a:xfrm>
            <a:off x="960120" y="1792224"/>
            <a:ext cx="1280160" cy="123444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C8023AB-11EE-F6FA-22D3-CAE091ECF5CB}"/>
              </a:ext>
            </a:extLst>
          </p:cNvPr>
          <p:cNvSpPr/>
          <p:nvPr/>
        </p:nvSpPr>
        <p:spPr>
          <a:xfrm>
            <a:off x="4568094" y="3026664"/>
            <a:ext cx="1630680" cy="118856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>
                <a:solidFill>
                  <a:schemeClr val="tx1"/>
                </a:solidFill>
              </a:rPr>
              <a:t>38 %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C033B91-5245-53C4-A33E-EC37383B4EB1}"/>
              </a:ext>
            </a:extLst>
          </p:cNvPr>
          <p:cNvSpPr txBox="1"/>
          <p:nvPr/>
        </p:nvSpPr>
        <p:spPr>
          <a:xfrm>
            <a:off x="4552855" y="4563547"/>
            <a:ext cx="3086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891</a:t>
            </a:r>
            <a:r>
              <a:rPr lang="es-ES" sz="2400" dirty="0"/>
              <a:t> personas*</a:t>
            </a:r>
          </a:p>
          <a:p>
            <a:r>
              <a:rPr lang="es-ES" sz="2400" b="1" dirty="0"/>
              <a:t>549 </a:t>
            </a:r>
            <a:r>
              <a:rPr lang="es-ES" sz="2400" dirty="0"/>
              <a:t>sobrevivieron*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44C433B-91FD-55D5-7364-A410C165C513}"/>
              </a:ext>
            </a:extLst>
          </p:cNvPr>
          <p:cNvSpPr txBox="1"/>
          <p:nvPr/>
        </p:nvSpPr>
        <p:spPr>
          <a:xfrm>
            <a:off x="9979152" y="6511798"/>
            <a:ext cx="2212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* Según los datos analizados</a:t>
            </a:r>
          </a:p>
        </p:txBody>
      </p:sp>
    </p:spTree>
    <p:extLst>
      <p:ext uri="{BB962C8B-B14F-4D97-AF65-F5344CB8AC3E}">
        <p14:creationId xmlns:p14="http://schemas.microsoft.com/office/powerpoint/2010/main" val="2922421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656EDE-0B7E-CF10-8589-D1EA0CE7B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4000" dirty="0"/>
              <a:t>No tenía botes salvavidas suficientes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EE7B9E-EFD5-8CB4-D667-83BF7FBD2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124" y="4862378"/>
            <a:ext cx="5639587" cy="139084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547C381-2D39-3BD1-E30C-5663F2F14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345" y="2137443"/>
            <a:ext cx="1027508" cy="67771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B4F11A2-4F4B-1FAB-2C17-8CE114E7E0E4}"/>
              </a:ext>
            </a:extLst>
          </p:cNvPr>
          <p:cNvSpPr txBox="1"/>
          <p:nvPr/>
        </p:nvSpPr>
        <p:spPr>
          <a:xfrm>
            <a:off x="3817550" y="2038505"/>
            <a:ext cx="1293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/>
              <a:t>53 %</a:t>
            </a:r>
            <a:endParaRPr lang="es-E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29E31AD-B282-4F25-04F0-915F03001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6781" y="3380412"/>
            <a:ext cx="469403" cy="45835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740F8DC-A968-2BBF-2399-D19C77B5474F}"/>
              </a:ext>
            </a:extLst>
          </p:cNvPr>
          <p:cNvSpPr txBox="1"/>
          <p:nvPr/>
        </p:nvSpPr>
        <p:spPr>
          <a:xfrm>
            <a:off x="3686184" y="3284191"/>
            <a:ext cx="1555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/>
              <a:t>60 %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8A2F504-32B6-B56C-5286-A99B331EE34D}"/>
              </a:ext>
            </a:extLst>
          </p:cNvPr>
          <p:cNvSpPr/>
          <p:nvPr/>
        </p:nvSpPr>
        <p:spPr>
          <a:xfrm>
            <a:off x="6303448" y="2674957"/>
            <a:ext cx="1555825" cy="95910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>
                <a:solidFill>
                  <a:schemeClr val="tx1"/>
                </a:solidFill>
              </a:rPr>
              <a:t>47 %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DE13DB1-551A-6C15-5DC3-88466F6568AC}"/>
              </a:ext>
            </a:extLst>
          </p:cNvPr>
          <p:cNvSpPr txBox="1"/>
          <p:nvPr/>
        </p:nvSpPr>
        <p:spPr>
          <a:xfrm>
            <a:off x="6022939" y="1997382"/>
            <a:ext cx="2116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Supervivencia</a:t>
            </a:r>
          </a:p>
          <a:p>
            <a:pPr algn="ctr"/>
            <a:r>
              <a:rPr lang="es-ES" dirty="0"/>
              <a:t> Max.</a:t>
            </a:r>
          </a:p>
        </p:txBody>
      </p:sp>
    </p:spTree>
    <p:extLst>
      <p:ext uri="{BB962C8B-B14F-4D97-AF65-F5344CB8AC3E}">
        <p14:creationId xmlns:p14="http://schemas.microsoft.com/office/powerpoint/2010/main" val="2635938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64F5E3-279E-5BD7-923F-8D07A52E4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sz="2800" dirty="0"/>
              <a:t>En esa ocasión los datos apoyan que se dio el "Las mujeres y los niños primero", pero...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CB152E9-F342-1AB4-81D1-93D74270D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338" y="2620230"/>
            <a:ext cx="5923324" cy="3553995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  <p:pic>
        <p:nvPicPr>
          <p:cNvPr id="5" name="Gráfico 4" descr="Hombre con relleno sólido">
            <a:extLst>
              <a:ext uri="{FF2B5EF4-FFF2-40B4-BE49-F238E27FC236}">
                <a16:creationId xmlns:a16="http://schemas.microsoft.com/office/drawing/2014/main" id="{E5441353-DC86-9F6A-6048-79A301D19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0875" y="3913170"/>
            <a:ext cx="801254" cy="801254"/>
          </a:xfrm>
          <a:prstGeom prst="rect">
            <a:avLst/>
          </a:prstGeom>
        </p:spPr>
      </p:pic>
      <p:pic>
        <p:nvPicPr>
          <p:cNvPr id="7" name="Gráfico 6" descr="Niña con globo con relleno sólido">
            <a:extLst>
              <a:ext uri="{FF2B5EF4-FFF2-40B4-BE49-F238E27FC236}">
                <a16:creationId xmlns:a16="http://schemas.microsoft.com/office/drawing/2014/main" id="{F51C8009-67AF-0FA0-9EF6-7FBCC664EF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23082" y="2497282"/>
            <a:ext cx="745836" cy="745836"/>
          </a:xfrm>
          <a:prstGeom prst="rect">
            <a:avLst/>
          </a:prstGeom>
        </p:spPr>
      </p:pic>
      <p:pic>
        <p:nvPicPr>
          <p:cNvPr id="9" name="Gráfico 8" descr="Mujer con relleno sólido">
            <a:extLst>
              <a:ext uri="{FF2B5EF4-FFF2-40B4-BE49-F238E27FC236}">
                <a16:creationId xmlns:a16="http://schemas.microsoft.com/office/drawing/2014/main" id="{29621A74-3FE9-EBB5-8F17-F1023B1649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86073" y="158288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41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167D1F-889B-1318-E0C2-9D3D37CFD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 </a:t>
            </a:r>
            <a:r>
              <a:rPr lang="es-ES" sz="2800" dirty="0"/>
              <a:t>... que la clase en la que se viajes tuvo una influencia significativa y podría explicar...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4151552-D97E-0C34-7321-B71ACD1D199A}"/>
              </a:ext>
            </a:extLst>
          </p:cNvPr>
          <p:cNvSpPr txBox="1"/>
          <p:nvPr/>
        </p:nvSpPr>
        <p:spPr>
          <a:xfrm>
            <a:off x="3048000" y="159024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i="1" dirty="0"/>
              <a:t>Ratios de supervivencia de los hombres en función de la clase en la que viajaban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4755F1C3-2A4A-3F2D-37D3-349EC2C839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8057745"/>
              </p:ext>
            </p:extLst>
          </p:nvPr>
        </p:nvGraphicFramePr>
        <p:xfrm>
          <a:off x="3355848" y="2236571"/>
          <a:ext cx="5480304" cy="3675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3209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25E3A-DF90-279C-CF8D-9D7BEF80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800" dirty="0"/>
              <a:t>... las diferencias de tasas de supervivencia entre mujeres y niños.</a:t>
            </a:r>
          </a:p>
        </p:txBody>
      </p:sp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24F47C31-B483-C702-75C5-49E32C5CCA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085145"/>
              </p:ext>
            </p:extLst>
          </p:nvPr>
        </p:nvGraphicFramePr>
        <p:xfrm>
          <a:off x="951345" y="2068945"/>
          <a:ext cx="5144655" cy="3751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D59290EE-462C-6B08-F9C9-926925C02D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8764607"/>
              </p:ext>
            </p:extLst>
          </p:nvPr>
        </p:nvGraphicFramePr>
        <p:xfrm>
          <a:off x="6095999" y="2068945"/>
          <a:ext cx="5569527" cy="3751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Gráfico 6" descr="Niños con relleno sólido">
            <a:extLst>
              <a:ext uri="{FF2B5EF4-FFF2-40B4-BE49-F238E27FC236}">
                <a16:creationId xmlns:a16="http://schemas.microsoft.com/office/drawing/2014/main" id="{C8143FB7-F5FD-07AB-2AD5-C28CC36179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11242" y="2660904"/>
            <a:ext cx="914400" cy="914400"/>
          </a:xfrm>
          <a:prstGeom prst="rect">
            <a:avLst/>
          </a:prstGeom>
        </p:spPr>
      </p:pic>
      <p:pic>
        <p:nvPicPr>
          <p:cNvPr id="9" name="Gráfico 8" descr="Grupo de mujeres con relleno sólido">
            <a:extLst>
              <a:ext uri="{FF2B5EF4-FFF2-40B4-BE49-F238E27FC236}">
                <a16:creationId xmlns:a16="http://schemas.microsoft.com/office/drawing/2014/main" id="{9DF96ACE-94D7-E862-956D-6058C1EB0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23562" y="2408104"/>
            <a:ext cx="914400" cy="9144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C6A6BB3-D7F2-5B05-E57B-19C615942571}"/>
              </a:ext>
            </a:extLst>
          </p:cNvPr>
          <p:cNvSpPr txBox="1"/>
          <p:nvPr/>
        </p:nvSpPr>
        <p:spPr>
          <a:xfrm>
            <a:off x="2338275" y="6198228"/>
            <a:ext cx="675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Distribución de niños por clase y de mujeres por clase </a:t>
            </a:r>
          </a:p>
        </p:txBody>
      </p:sp>
    </p:spTree>
    <p:extLst>
      <p:ext uri="{BB962C8B-B14F-4D97-AF65-F5344CB8AC3E}">
        <p14:creationId xmlns:p14="http://schemas.microsoft.com/office/powerpoint/2010/main" val="363158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39BFA-CA6D-4364-C159-EC24CE5FD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Además aunque el puerto de embarque parece influir, se podría asumir que lo fue el tipo de pasaje que embarcó en cada uno.</a:t>
            </a:r>
          </a:p>
        </p:txBody>
      </p:sp>
      <p:sp>
        <p:nvSpPr>
          <p:cNvPr id="5" name="Diagrama de flujo: cinta perforada 4">
            <a:extLst>
              <a:ext uri="{FF2B5EF4-FFF2-40B4-BE49-F238E27FC236}">
                <a16:creationId xmlns:a16="http://schemas.microsoft.com/office/drawing/2014/main" id="{43FB5797-4D4A-C7ED-2578-5942D22390F1}"/>
              </a:ext>
            </a:extLst>
          </p:cNvPr>
          <p:cNvSpPr/>
          <p:nvPr/>
        </p:nvSpPr>
        <p:spPr>
          <a:xfrm>
            <a:off x="3383280" y="1892808"/>
            <a:ext cx="5273040" cy="4014216"/>
          </a:xfrm>
          <a:prstGeom prst="flowChartPunchedTap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2A190C8-55C1-7A99-FC12-50FEC1CE70F2}"/>
              </a:ext>
            </a:extLst>
          </p:cNvPr>
          <p:cNvSpPr txBox="1"/>
          <p:nvPr/>
        </p:nvSpPr>
        <p:spPr>
          <a:xfrm>
            <a:off x="863600" y="2881571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Queenstown</a:t>
            </a:r>
          </a:p>
          <a:p>
            <a:pPr algn="ctr"/>
            <a:r>
              <a:rPr lang="es-ES" b="1" dirty="0"/>
              <a:t>(Irlanda)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339ABDC-2A28-FE9E-3453-C538AF5354D8}"/>
              </a:ext>
            </a:extLst>
          </p:cNvPr>
          <p:cNvSpPr txBox="1"/>
          <p:nvPr/>
        </p:nvSpPr>
        <p:spPr>
          <a:xfrm>
            <a:off x="386888" y="3464835"/>
            <a:ext cx="2945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800" b="1" dirty="0">
                <a:solidFill>
                  <a:schemeClr val="bg2">
                    <a:lumMod val="50000"/>
                  </a:schemeClr>
                </a:solidFill>
              </a:rPr>
              <a:t>39</a:t>
            </a:r>
            <a:r>
              <a:rPr lang="es-ES" sz="4000" b="1" dirty="0">
                <a:solidFill>
                  <a:schemeClr val="bg2">
                    <a:lumMod val="50000"/>
                  </a:schemeClr>
                </a:solidFill>
              </a:rPr>
              <a:t>%</a:t>
            </a:r>
            <a:r>
              <a:rPr lang="es-ES" sz="4000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B19A69D-6473-3A97-EA64-206B4862691D}"/>
              </a:ext>
            </a:extLst>
          </p:cNvPr>
          <p:cNvSpPr txBox="1"/>
          <p:nvPr/>
        </p:nvSpPr>
        <p:spPr>
          <a:xfrm>
            <a:off x="9350424" y="1960969"/>
            <a:ext cx="29459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b="1" dirty="0">
                <a:solidFill>
                  <a:schemeClr val="bg2">
                    <a:lumMod val="75000"/>
                  </a:schemeClr>
                </a:solidFill>
              </a:rPr>
              <a:t>34%</a:t>
            </a:r>
            <a:r>
              <a:rPr lang="es-ES" sz="4000" dirty="0"/>
              <a:t>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ED684B7-ADF1-49F3-5407-F63A313AED13}"/>
              </a:ext>
            </a:extLst>
          </p:cNvPr>
          <p:cNvSpPr txBox="1"/>
          <p:nvPr/>
        </p:nvSpPr>
        <p:spPr>
          <a:xfrm>
            <a:off x="8563872" y="1948305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Southampton</a:t>
            </a:r>
          </a:p>
          <a:p>
            <a:pPr algn="ctr"/>
            <a:r>
              <a:rPr lang="es-ES" b="1" dirty="0"/>
              <a:t>(Inglaterra)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231EEA7-EE15-7B93-6286-3A5F9C15D549}"/>
              </a:ext>
            </a:extLst>
          </p:cNvPr>
          <p:cNvSpPr txBox="1"/>
          <p:nvPr/>
        </p:nvSpPr>
        <p:spPr>
          <a:xfrm>
            <a:off x="9709380" y="3957776"/>
            <a:ext cx="2945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5400" b="1" dirty="0">
                <a:solidFill>
                  <a:schemeClr val="bg2">
                    <a:lumMod val="25000"/>
                  </a:schemeClr>
                </a:solidFill>
              </a:rPr>
              <a:t>55%</a:t>
            </a:r>
            <a:r>
              <a:rPr lang="es-ES" sz="5400" dirty="0"/>
              <a:t>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E25C51B-B3D0-0CB8-DE14-A344ED302D60}"/>
              </a:ext>
            </a:extLst>
          </p:cNvPr>
          <p:cNvSpPr txBox="1"/>
          <p:nvPr/>
        </p:nvSpPr>
        <p:spPr>
          <a:xfrm>
            <a:off x="8823960" y="4096276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Chebourg</a:t>
            </a:r>
          </a:p>
          <a:p>
            <a:pPr algn="ctr"/>
            <a:r>
              <a:rPr lang="es-ES" b="1" dirty="0"/>
              <a:t>(Francia)</a:t>
            </a:r>
          </a:p>
        </p:txBody>
      </p:sp>
      <p:cxnSp>
        <p:nvCxnSpPr>
          <p:cNvPr id="15" name="Conector: curvado 14">
            <a:extLst>
              <a:ext uri="{FF2B5EF4-FFF2-40B4-BE49-F238E27FC236}">
                <a16:creationId xmlns:a16="http://schemas.microsoft.com/office/drawing/2014/main" id="{7AAB32A5-853D-50CD-EB54-3D8724F41085}"/>
              </a:ext>
            </a:extLst>
          </p:cNvPr>
          <p:cNvCxnSpPr/>
          <p:nvPr/>
        </p:nvCxnSpPr>
        <p:spPr>
          <a:xfrm rot="10800000">
            <a:off x="2523744" y="3204736"/>
            <a:ext cx="2368296" cy="323166"/>
          </a:xfrm>
          <a:prstGeom prst="curvedConnector3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: curvado 16">
            <a:extLst>
              <a:ext uri="{FF2B5EF4-FFF2-40B4-BE49-F238E27FC236}">
                <a16:creationId xmlns:a16="http://schemas.microsoft.com/office/drawing/2014/main" id="{7B88893F-85EA-94F5-DAA6-95B1E0FCB034}"/>
              </a:ext>
            </a:extLst>
          </p:cNvPr>
          <p:cNvCxnSpPr/>
          <p:nvPr/>
        </p:nvCxnSpPr>
        <p:spPr>
          <a:xfrm flipV="1">
            <a:off x="6839712" y="2313432"/>
            <a:ext cx="1984248" cy="178508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ector: curvado 18">
            <a:extLst>
              <a:ext uri="{FF2B5EF4-FFF2-40B4-BE49-F238E27FC236}">
                <a16:creationId xmlns:a16="http://schemas.microsoft.com/office/drawing/2014/main" id="{11021313-89BA-D69B-9382-B42066F10A19}"/>
              </a:ext>
            </a:extLst>
          </p:cNvPr>
          <p:cNvCxnSpPr/>
          <p:nvPr/>
        </p:nvCxnSpPr>
        <p:spPr>
          <a:xfrm flipV="1">
            <a:off x="6803136" y="4361688"/>
            <a:ext cx="2432304" cy="45720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CuadroTexto 2">
            <a:extLst>
              <a:ext uri="{FF2B5EF4-FFF2-40B4-BE49-F238E27FC236}">
                <a16:creationId xmlns:a16="http://schemas.microsoft.com/office/drawing/2014/main" id="{E45CF853-5B8C-BE9B-C2AA-88AE57B54A3D}"/>
              </a:ext>
            </a:extLst>
          </p:cNvPr>
          <p:cNvSpPr txBox="1"/>
          <p:nvPr/>
        </p:nvSpPr>
        <p:spPr>
          <a:xfrm>
            <a:off x="3495675" y="6212038"/>
            <a:ext cx="504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Tasa de supervivencia por puerto de embarque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ECB144B-EEC6-2B1E-E252-C0392DB429E1}"/>
              </a:ext>
            </a:extLst>
          </p:cNvPr>
          <p:cNvSpPr txBox="1"/>
          <p:nvPr/>
        </p:nvSpPr>
        <p:spPr>
          <a:xfrm>
            <a:off x="1127760" y="4405622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93 % </a:t>
            </a:r>
            <a:r>
              <a:rPr lang="es-ES" dirty="0"/>
              <a:t>3ªclase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A7C26C1-4576-8BA7-C34E-2A7066D01C70}"/>
              </a:ext>
            </a:extLst>
          </p:cNvPr>
          <p:cNvSpPr txBox="1"/>
          <p:nvPr/>
        </p:nvSpPr>
        <p:spPr>
          <a:xfrm>
            <a:off x="9839325" y="5057775"/>
            <a:ext cx="1638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50% </a:t>
            </a:r>
            <a:r>
              <a:rPr lang="es-ES" dirty="0"/>
              <a:t>1ª clase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E1D320D-E2E5-60ED-22CB-31FCE410C194}"/>
              </a:ext>
            </a:extLst>
          </p:cNvPr>
          <p:cNvSpPr txBox="1"/>
          <p:nvPr/>
        </p:nvSpPr>
        <p:spPr>
          <a:xfrm>
            <a:off x="9839325" y="2754178"/>
            <a:ext cx="1638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/>
              <a:t>54% </a:t>
            </a:r>
            <a:r>
              <a:rPr lang="es-ES" dirty="0"/>
              <a:t>1ª clase</a:t>
            </a:r>
          </a:p>
        </p:txBody>
      </p:sp>
    </p:spTree>
    <p:extLst>
      <p:ext uri="{BB962C8B-B14F-4D97-AF65-F5344CB8AC3E}">
        <p14:creationId xmlns:p14="http://schemas.microsoft.com/office/powerpoint/2010/main" val="883645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2D06E0C-C726-5C63-0A03-3E2AB488BDE8}"/>
              </a:ext>
            </a:extLst>
          </p:cNvPr>
          <p:cNvSpPr txBox="1"/>
          <p:nvPr/>
        </p:nvSpPr>
        <p:spPr>
          <a:xfrm>
            <a:off x="1500189" y="1768211"/>
            <a:ext cx="3978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“El análisis de los datos de supervivencia y mortalidad del Titanic cuenta </a:t>
            </a:r>
            <a:r>
              <a:rPr lang="es-ES" b="1" i="1" dirty="0"/>
              <a:t>una historia de sacrificio y esperanza (mujeres y niños primeros) </a:t>
            </a:r>
            <a:r>
              <a:rPr lang="es-ES" i="1" dirty="0"/>
              <a:t>pero también que puede hacernos </a:t>
            </a:r>
            <a:r>
              <a:rPr lang="es-ES" b="1" i="1" dirty="0"/>
              <a:t>reflexionar sobre el valor de la vida humana </a:t>
            </a:r>
            <a:r>
              <a:rPr lang="es-ES" i="1" dirty="0"/>
              <a:t>(la clase contratada influyo en la tasa de supervivencia)”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07BA61-93CC-047C-910C-FA636BEA93B8}"/>
              </a:ext>
            </a:extLst>
          </p:cNvPr>
          <p:cNvSpPr txBox="1"/>
          <p:nvPr/>
        </p:nvSpPr>
        <p:spPr>
          <a:xfrm>
            <a:off x="6712935" y="1277627"/>
            <a:ext cx="397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La tasa de mortalidad fue alta…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84E53CD-5466-BF57-43C6-C2B105B50BA5}"/>
              </a:ext>
            </a:extLst>
          </p:cNvPr>
          <p:cNvSpPr txBox="1"/>
          <p:nvPr/>
        </p:nvSpPr>
        <p:spPr>
          <a:xfrm>
            <a:off x="6712935" y="2054860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 sobre todo en los hombres frente a mujeres y niños.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DA7A68E-DA0B-4907-178B-2E47DC8BE9A7}"/>
              </a:ext>
            </a:extLst>
          </p:cNvPr>
          <p:cNvSpPr txBox="1"/>
          <p:nvPr/>
        </p:nvSpPr>
        <p:spPr>
          <a:xfrm>
            <a:off x="6712935" y="3020994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Pero también influyo significativamente  la clase en la que se viajase,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666AFB0-0053-481C-C4CC-76E6706C327F}"/>
              </a:ext>
            </a:extLst>
          </p:cNvPr>
          <p:cNvSpPr txBox="1"/>
          <p:nvPr/>
        </p:nvSpPr>
        <p:spPr>
          <a:xfrm>
            <a:off x="6712935" y="4190160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,casi independientemente de donde se embarcase</a:t>
            </a:r>
          </a:p>
        </p:txBody>
      </p:sp>
    </p:spTree>
    <p:extLst>
      <p:ext uri="{BB962C8B-B14F-4D97-AF65-F5344CB8AC3E}">
        <p14:creationId xmlns:p14="http://schemas.microsoft.com/office/powerpoint/2010/main" val="874874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272</Words>
  <Application>Microsoft Office PowerPoint</Application>
  <PresentationFormat>Panorámica</PresentationFormat>
  <Paragraphs>36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Tema de Office</vt:lpstr>
      <vt:lpstr>Presentación de PowerPoint</vt:lpstr>
      <vt:lpstr>El titanic fue un accidente naval con una tasa de supervivencia baja</vt:lpstr>
      <vt:lpstr>No tenía botes salvavidas suficientes</vt:lpstr>
      <vt:lpstr>En esa ocasión los datos apoyan que se dio el "Las mujeres y los niños primero", pero...</vt:lpstr>
      <vt:lpstr> ... que la clase en la que se viajes tuvo una influencia significativa y podría explicar...</vt:lpstr>
      <vt:lpstr>... las diferencias de tasas de supervivencia entre mujeres y niños.</vt:lpstr>
      <vt:lpstr>Además aunque el puerto de embarque parece influir, se podría asumir que lo fue el tipo de pasaje que embarcó en cada uno.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Alfonso E. Nieto Garcia</dc:creator>
  <cp:lastModifiedBy>Alfonso Nieto Garcia</cp:lastModifiedBy>
  <cp:revision>1</cp:revision>
  <dcterms:created xsi:type="dcterms:W3CDTF">2024-04-04T09:09:35Z</dcterms:created>
  <dcterms:modified xsi:type="dcterms:W3CDTF">2024-04-04T15:48:45Z</dcterms:modified>
</cp:coreProperties>
</file>

<file path=docProps/thumbnail.jpeg>
</file>